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naheim"/>
      <p:regular r:id="rId19"/>
    </p:embeddedFont>
    <p:embeddedFont>
      <p:font typeface="Bebas Neue"/>
      <p:regular r:id="rId20"/>
    </p:embeddedFont>
    <p:embeddedFont>
      <p:font typeface="Urbanist"/>
      <p:regular r:id="rId21"/>
      <p:bold r:id="rId22"/>
      <p:italic r:id="rId23"/>
      <p:boldItalic r:id="rId24"/>
    </p:embeddedFont>
    <p:embeddedFont>
      <p:font typeface="Albert Sans SemiBold"/>
      <p:regular r:id="rId25"/>
      <p:bold r:id="rId26"/>
      <p:italic r:id="rId27"/>
      <p:boldItalic r:id="rId28"/>
    </p:embeddedFont>
    <p:embeddedFont>
      <p:font typeface="Kaisei HarunoUmi Medium"/>
      <p:regular r:id="rId29"/>
      <p:bold r:id="rId30"/>
    </p:embeddedFont>
    <p:embeddedFont>
      <p:font typeface="Kaisei HarunoUmi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Urbanist-bold.fntdata"/><Relationship Id="rId21" Type="http://schemas.openxmlformats.org/officeDocument/2006/relationships/font" Target="fonts/Urbanist-regular.fntdata"/><Relationship Id="rId24" Type="http://schemas.openxmlformats.org/officeDocument/2006/relationships/font" Target="fonts/Urbanist-boldItalic.fntdata"/><Relationship Id="rId23" Type="http://schemas.openxmlformats.org/officeDocument/2006/relationships/font" Target="fonts/Urbanis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bertSansSemiBold-bold.fntdata"/><Relationship Id="rId25" Type="http://schemas.openxmlformats.org/officeDocument/2006/relationships/font" Target="fonts/AlbertSansSemiBold-regular.fntdata"/><Relationship Id="rId28" Type="http://schemas.openxmlformats.org/officeDocument/2006/relationships/font" Target="fonts/AlbertSansSemiBold-boldItalic.fntdata"/><Relationship Id="rId27" Type="http://schemas.openxmlformats.org/officeDocument/2006/relationships/font" Target="fonts/AlbertSa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aiseiHarunoUmi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aiseiHarunoUmi-regular.fntdata"/><Relationship Id="rId30" Type="http://schemas.openxmlformats.org/officeDocument/2006/relationships/font" Target="fonts/KaiseiHarunoUmi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KaiseiHarunoUmi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Anaheim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elster1/bugSmashers/tree/main" TargetMode="External"/><Relationship Id="rId3" Type="http://schemas.openxmlformats.org/officeDocument/2006/relationships/hyperlink" Target="https://flask.palletsprojects.com/en/2.3.x/quickstart/#static-files" TargetMode="External"/><Relationship Id="rId4" Type="http://schemas.openxmlformats.org/officeDocument/2006/relationships/hyperlink" Target="https://github.com/Birduo/inthua/blob/main/inthua.py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utorialspoint.com/flask/index.htm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lask.palletsprojects.com/en/2.3.x/quickstart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81ef6b83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81ef6b83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1ef6b83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81ef6b83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DELLIES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way to interact with html with python is through jinja2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Jinja2 is a Python templating engine used in Flask to insert dynamic content, variables, and logic into HTML templates for web application rendering.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it is </a:t>
            </a:r>
            <a:r>
              <a:rPr lang="en"/>
              <a:t>shown creating an if statement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1ef6b83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81ef6b83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DELLIE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4720586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472058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Present until the “Help Us!” slide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Open premade repo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https://github.com/delster1/bugSmashers/tree/main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NOTE: THERE WILL BE MULTIPLE EXAMPLE FILES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EXAMPLE 1: Making a basic first web app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Present on board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EXAMPLE 2: Slightly more advanced Flask usages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Present separately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Resources for serving static files (FIRST ONE BETTER STRUCTURALLY):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https://flask.palletsprojects.com/en/2.3.x/quickstart/#static-files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https://github.com/Birduo/inthua/blob/main/inthua.py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1b1a71d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1b1a71d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https://www.tutorialspoint.com/flask/index.htm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c17c537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c17c537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c8ff67ed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c8ff67e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DYLAN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7c17c5379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7c17c5379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040"/>
                </a:solidFill>
                <a:highlight>
                  <a:srgbClr val="FFFFFF"/>
                </a:highlight>
              </a:rPr>
              <a:t>Dellie</a:t>
            </a:r>
            <a:endParaRPr sz="13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350">
                <a:solidFill>
                  <a:srgbClr val="404040"/>
                </a:solidFill>
                <a:highlight>
                  <a:srgbClr val="FFFFFF"/>
                </a:highlight>
              </a:rPr>
              <a:t>Flask is a web framework, it’s a Python module that lets you develop web applications easily. It’s has a small and easy-to-extend core: it’s a microframework that doesn’t include an ORM (Object Relational Manager) or such features.</a:t>
            </a:r>
            <a:endParaRPr sz="13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Unlike the Django framework, Flask is very Pythonic. It’s easy to get started with Flask, because it doesn’t have a huge learning curve.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https://flask.palletsprojects.com/en/2.3.x/quickstart/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balls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2472058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2472058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Dellie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Framework: collection of libraries and modules that enable web application developers to write applications without worrying about things like </a:t>
            </a:r>
            <a:r>
              <a:rPr lang="en"/>
              <a:t>protocol</a:t>
            </a:r>
            <a:r>
              <a:rPr lang="en"/>
              <a:t>, thread management,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is built in, and for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is easily scalable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1ef6b83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1ef6b83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Dellie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flask is pretty easy, you use pip to install it with the first command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start developing with it, create a python file and add the code to the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walk through line-by-line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run this, do python flaskapp.py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2472058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2472058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3" cy="51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045350" y="1145850"/>
            <a:ext cx="5808000" cy="19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045350" y="3481646"/>
            <a:ext cx="58080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467479" y="417160"/>
            <a:ext cx="466500" cy="460200"/>
            <a:chOff x="447472" y="418975"/>
            <a:chExt cx="466500" cy="4602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" name="Google Shape;19;p2"/>
          <p:cNvGrpSpPr/>
          <p:nvPr/>
        </p:nvGrpSpPr>
        <p:grpSpPr>
          <a:xfrm rot="5400000">
            <a:off x="8219485" y="417160"/>
            <a:ext cx="466500" cy="460200"/>
            <a:chOff x="447472" y="418975"/>
            <a:chExt cx="466500" cy="46020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 txBox="1"/>
          <p:nvPr>
            <p:ph hasCustomPrompt="1" type="title"/>
          </p:nvPr>
        </p:nvSpPr>
        <p:spPr>
          <a:xfrm>
            <a:off x="1284000" y="1799475"/>
            <a:ext cx="6576000" cy="10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00"/>
              <a:buFont typeface="Kaisei HarunoUmi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1284000" y="284692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1" name="Google Shape;101;p11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02" name="Google Shape;102;p1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4" name="Google Shape;104;p11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05" name="Google Shape;105;p1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subTitle"/>
          </p:nvPr>
        </p:nvSpPr>
        <p:spPr>
          <a:xfrm>
            <a:off x="720000" y="2086226"/>
            <a:ext cx="26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2" type="subTitle"/>
          </p:nvPr>
        </p:nvSpPr>
        <p:spPr>
          <a:xfrm>
            <a:off x="720000" y="3727350"/>
            <a:ext cx="26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3" type="title"/>
          </p:nvPr>
        </p:nvSpPr>
        <p:spPr>
          <a:xfrm>
            <a:off x="720002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4" type="subTitle"/>
          </p:nvPr>
        </p:nvSpPr>
        <p:spPr>
          <a:xfrm>
            <a:off x="3698042" y="2086226"/>
            <a:ext cx="26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hasCustomPrompt="1" idx="5" type="title"/>
          </p:nvPr>
        </p:nvSpPr>
        <p:spPr>
          <a:xfrm>
            <a:off x="720002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6" type="subTitle"/>
          </p:nvPr>
        </p:nvSpPr>
        <p:spPr>
          <a:xfrm>
            <a:off x="3698042" y="3727350"/>
            <a:ext cx="26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7" type="title"/>
          </p:nvPr>
        </p:nvSpPr>
        <p:spPr>
          <a:xfrm>
            <a:off x="3698053" y="1274425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8" type="title"/>
          </p:nvPr>
        </p:nvSpPr>
        <p:spPr>
          <a:xfrm>
            <a:off x="3698053" y="2915614"/>
            <a:ext cx="844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9" type="subTitle"/>
          </p:nvPr>
        </p:nvSpPr>
        <p:spPr>
          <a:xfrm>
            <a:off x="720000" y="1767919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13" type="subTitle"/>
          </p:nvPr>
        </p:nvSpPr>
        <p:spPr>
          <a:xfrm>
            <a:off x="720000" y="3409124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1" name="Google Shape;121;p13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22" name="Google Shape;122;p1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" name="Google Shape;124;p13"/>
          <p:cNvSpPr txBox="1"/>
          <p:nvPr>
            <p:ph idx="14" type="subTitle"/>
          </p:nvPr>
        </p:nvSpPr>
        <p:spPr>
          <a:xfrm>
            <a:off x="3698050" y="1767919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15" type="subTitle"/>
          </p:nvPr>
        </p:nvSpPr>
        <p:spPr>
          <a:xfrm>
            <a:off x="3698050" y="3409124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>
            <p:ph type="title"/>
          </p:nvPr>
        </p:nvSpPr>
        <p:spPr>
          <a:xfrm>
            <a:off x="1226400" y="3223650"/>
            <a:ext cx="6691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Urbanist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1226400" y="1221550"/>
            <a:ext cx="6691200" cy="21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1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4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32" name="Google Shape;132;p1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4" name="Google Shape;134;p14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35" name="Google Shape;135;p1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>
            <p:ph type="title"/>
          </p:nvPr>
        </p:nvSpPr>
        <p:spPr>
          <a:xfrm>
            <a:off x="1973100" y="437389"/>
            <a:ext cx="5197800" cy="11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 Medium"/>
              <a:buNone/>
              <a:defRPr>
                <a:solidFill>
                  <a:schemeClr val="accent1"/>
                </a:solidFill>
                <a:latin typeface="Kaisei HarunoUmi Medium"/>
                <a:ea typeface="Kaisei HarunoUmi Medium"/>
                <a:cs typeface="Kaisei HarunoUmi Medium"/>
                <a:sym typeface="Kaisei HarunoUmi Medium"/>
              </a:defRPr>
            </a:lvl9pPr>
          </a:lstStyle>
          <a:p/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2463600" y="3797525"/>
            <a:ext cx="42168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isei HarunoUmi"/>
              <a:buNone/>
              <a:defRPr>
                <a:solidFill>
                  <a:schemeClr val="l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grpSp>
        <p:nvGrpSpPr>
          <p:cNvPr id="142" name="Google Shape;142;p15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43" name="Google Shape;143;p15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15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5" name="Google Shape;145;p15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>
            <p:ph type="title"/>
          </p:nvPr>
        </p:nvSpPr>
        <p:spPr>
          <a:xfrm>
            <a:off x="720000" y="1426125"/>
            <a:ext cx="33534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subTitle"/>
          </p:nvPr>
        </p:nvSpPr>
        <p:spPr>
          <a:xfrm>
            <a:off x="713225" y="2533825"/>
            <a:ext cx="33534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" name="Google Shape;153;p16"/>
          <p:cNvGrpSpPr/>
          <p:nvPr/>
        </p:nvGrpSpPr>
        <p:grpSpPr>
          <a:xfrm rot="-5400000">
            <a:off x="445333" y="4287060"/>
            <a:ext cx="466500" cy="460200"/>
            <a:chOff x="447472" y="418975"/>
            <a:chExt cx="466500" cy="460200"/>
          </a:xfrm>
        </p:grpSpPr>
        <p:cxnSp>
          <p:nvCxnSpPr>
            <p:cNvPr id="154" name="Google Shape;154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6" name="Google Shape;156;p16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>
            <p:ph type="title"/>
          </p:nvPr>
        </p:nvSpPr>
        <p:spPr>
          <a:xfrm>
            <a:off x="4786850" y="1341075"/>
            <a:ext cx="30030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4787100" y="2421200"/>
            <a:ext cx="3003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Kaisei HarunoUmi"/>
              <a:buNone/>
              <a:defRPr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grpSp>
        <p:nvGrpSpPr>
          <p:cNvPr id="164" name="Google Shape;164;p17"/>
          <p:cNvGrpSpPr/>
          <p:nvPr/>
        </p:nvGrpSpPr>
        <p:grpSpPr>
          <a:xfrm rot="-5400000">
            <a:off x="445333" y="4287060"/>
            <a:ext cx="466500" cy="460200"/>
            <a:chOff x="447472" y="418975"/>
            <a:chExt cx="466500" cy="460200"/>
          </a:xfrm>
        </p:grpSpPr>
        <p:cxnSp>
          <p:nvCxnSpPr>
            <p:cNvPr id="165" name="Google Shape;165;p17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7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7" name="Google Shape;167;p17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68" name="Google Shape;168;p17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7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0" name="Google Shape;170;p17"/>
          <p:cNvSpPr/>
          <p:nvPr/>
        </p:nvSpPr>
        <p:spPr>
          <a:xfrm rot="5400000">
            <a:off x="222200" y="166094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 rot="5400000">
            <a:off x="8614119" y="175934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 rot="10800000"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 txBox="1"/>
          <p:nvPr>
            <p:ph type="title"/>
          </p:nvPr>
        </p:nvSpPr>
        <p:spPr>
          <a:xfrm>
            <a:off x="713225" y="448920"/>
            <a:ext cx="77040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887722" y="2689447"/>
            <a:ext cx="25764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1679850" y="2689447"/>
            <a:ext cx="25764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3" type="subTitle"/>
          </p:nvPr>
        </p:nvSpPr>
        <p:spPr>
          <a:xfrm>
            <a:off x="1679850" y="2130550"/>
            <a:ext cx="2576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79" name="Google Shape;179;p18"/>
          <p:cNvSpPr txBox="1"/>
          <p:nvPr>
            <p:ph idx="4" type="subTitle"/>
          </p:nvPr>
        </p:nvSpPr>
        <p:spPr>
          <a:xfrm>
            <a:off x="4887725" y="2130550"/>
            <a:ext cx="2576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grpSp>
        <p:nvGrpSpPr>
          <p:cNvPr id="180" name="Google Shape;180;p18"/>
          <p:cNvGrpSpPr/>
          <p:nvPr/>
        </p:nvGrpSpPr>
        <p:grpSpPr>
          <a:xfrm rot="5400000">
            <a:off x="8232067" y="396240"/>
            <a:ext cx="466500" cy="460200"/>
            <a:chOff x="447472" y="418975"/>
            <a:chExt cx="466500" cy="460200"/>
          </a:xfrm>
        </p:grpSpPr>
        <p:cxnSp>
          <p:nvCxnSpPr>
            <p:cNvPr id="181" name="Google Shape;181;p1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3" name="Google Shape;183;p18"/>
          <p:cNvGrpSpPr/>
          <p:nvPr/>
        </p:nvGrpSpPr>
        <p:grpSpPr>
          <a:xfrm>
            <a:off x="450361" y="396255"/>
            <a:ext cx="466500" cy="460200"/>
            <a:chOff x="447472" y="418975"/>
            <a:chExt cx="466500" cy="460200"/>
          </a:xfrm>
        </p:grpSpPr>
        <p:cxnSp>
          <p:nvCxnSpPr>
            <p:cNvPr id="184" name="Google Shape;184;p1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1" type="subTitle"/>
          </p:nvPr>
        </p:nvSpPr>
        <p:spPr>
          <a:xfrm>
            <a:off x="713232" y="1699150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9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19"/>
          <p:cNvGrpSpPr/>
          <p:nvPr/>
        </p:nvGrpSpPr>
        <p:grpSpPr>
          <a:xfrm rot="-5400000">
            <a:off x="299056" y="4404560"/>
            <a:ext cx="466500" cy="460200"/>
            <a:chOff x="447472" y="418975"/>
            <a:chExt cx="466500" cy="460200"/>
          </a:xfrm>
        </p:grpSpPr>
        <p:cxnSp>
          <p:nvCxnSpPr>
            <p:cNvPr id="192" name="Google Shape;192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4" name="Google Shape;194;p19"/>
          <p:cNvGrpSpPr/>
          <p:nvPr/>
        </p:nvGrpSpPr>
        <p:grpSpPr>
          <a:xfrm rot="10800000">
            <a:off x="8371756" y="4407695"/>
            <a:ext cx="466500" cy="460200"/>
            <a:chOff x="447472" y="418975"/>
            <a:chExt cx="466500" cy="460200"/>
          </a:xfrm>
        </p:grpSpPr>
        <p:cxnSp>
          <p:nvCxnSpPr>
            <p:cNvPr id="195" name="Google Shape;195;p1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1" type="subTitle"/>
          </p:nvPr>
        </p:nvSpPr>
        <p:spPr>
          <a:xfrm>
            <a:off x="713225" y="1693206"/>
            <a:ext cx="7233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2" type="subTitle"/>
          </p:nvPr>
        </p:nvSpPr>
        <p:spPr>
          <a:xfrm>
            <a:off x="713225" y="2798705"/>
            <a:ext cx="7233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3" type="subTitle"/>
          </p:nvPr>
        </p:nvSpPr>
        <p:spPr>
          <a:xfrm>
            <a:off x="713225" y="3904200"/>
            <a:ext cx="7233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idx="4" type="subTitle"/>
          </p:nvPr>
        </p:nvSpPr>
        <p:spPr>
          <a:xfrm>
            <a:off x="713225" y="1238625"/>
            <a:ext cx="7233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5" type="subTitle"/>
          </p:nvPr>
        </p:nvSpPr>
        <p:spPr>
          <a:xfrm>
            <a:off x="713225" y="2344132"/>
            <a:ext cx="7233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6" type="subTitle"/>
          </p:nvPr>
        </p:nvSpPr>
        <p:spPr>
          <a:xfrm>
            <a:off x="713225" y="3449627"/>
            <a:ext cx="7233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Urbanist"/>
              <a:buNone/>
              <a:defRPr sz="2000">
                <a:solidFill>
                  <a:schemeClr val="accen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7" name="Google Shape;207;p20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2733175" y="1702600"/>
            <a:ext cx="52743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802275" y="2185125"/>
            <a:ext cx="1805100" cy="77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2733175" y="2681700"/>
            <a:ext cx="52743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9" name="Google Shape;29;p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1" type="subTitle"/>
          </p:nvPr>
        </p:nvSpPr>
        <p:spPr>
          <a:xfrm>
            <a:off x="1946800" y="1984650"/>
            <a:ext cx="199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idx="2" type="subTitle"/>
          </p:nvPr>
        </p:nvSpPr>
        <p:spPr>
          <a:xfrm>
            <a:off x="5205230" y="1984650"/>
            <a:ext cx="199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3" type="subTitle"/>
          </p:nvPr>
        </p:nvSpPr>
        <p:spPr>
          <a:xfrm>
            <a:off x="1946800" y="3646650"/>
            <a:ext cx="199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4" type="subTitle"/>
          </p:nvPr>
        </p:nvSpPr>
        <p:spPr>
          <a:xfrm>
            <a:off x="5205230" y="3646650"/>
            <a:ext cx="199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5" type="subTitle"/>
          </p:nvPr>
        </p:nvSpPr>
        <p:spPr>
          <a:xfrm>
            <a:off x="1946800" y="1295350"/>
            <a:ext cx="19917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4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6" type="subTitle"/>
          </p:nvPr>
        </p:nvSpPr>
        <p:spPr>
          <a:xfrm>
            <a:off x="1946800" y="2957525"/>
            <a:ext cx="19917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4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7" type="subTitle"/>
          </p:nvPr>
        </p:nvSpPr>
        <p:spPr>
          <a:xfrm>
            <a:off x="5205225" y="1295350"/>
            <a:ext cx="19917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4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2" name="Google Shape;222;p21"/>
          <p:cNvSpPr txBox="1"/>
          <p:nvPr>
            <p:ph idx="8" type="subTitle"/>
          </p:nvPr>
        </p:nvSpPr>
        <p:spPr>
          <a:xfrm>
            <a:off x="5205225" y="2957525"/>
            <a:ext cx="19917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4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Urbanist"/>
              <a:buNone/>
              <a:defRPr sz="2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3" name="Google Shape;223;p21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1" type="subTitle"/>
          </p:nvPr>
        </p:nvSpPr>
        <p:spPr>
          <a:xfrm>
            <a:off x="715194" y="198939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2" type="subTitle"/>
          </p:nvPr>
        </p:nvSpPr>
        <p:spPr>
          <a:xfrm>
            <a:off x="3309538" y="198939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3" type="subTitle"/>
          </p:nvPr>
        </p:nvSpPr>
        <p:spPr>
          <a:xfrm>
            <a:off x="715194" y="362690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4" type="subTitle"/>
          </p:nvPr>
        </p:nvSpPr>
        <p:spPr>
          <a:xfrm>
            <a:off x="3309538" y="362690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22"/>
          <p:cNvSpPr txBox="1"/>
          <p:nvPr>
            <p:ph idx="5" type="subTitle"/>
          </p:nvPr>
        </p:nvSpPr>
        <p:spPr>
          <a:xfrm>
            <a:off x="5903880" y="198939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22"/>
          <p:cNvSpPr txBox="1"/>
          <p:nvPr>
            <p:ph idx="6" type="subTitle"/>
          </p:nvPr>
        </p:nvSpPr>
        <p:spPr>
          <a:xfrm>
            <a:off x="5903880" y="3626900"/>
            <a:ext cx="259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7" type="subTitle"/>
          </p:nvPr>
        </p:nvSpPr>
        <p:spPr>
          <a:xfrm>
            <a:off x="713225" y="1688500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8" type="subTitle"/>
          </p:nvPr>
        </p:nvSpPr>
        <p:spPr>
          <a:xfrm>
            <a:off x="3307570" y="1688500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9" type="subTitle"/>
          </p:nvPr>
        </p:nvSpPr>
        <p:spPr>
          <a:xfrm>
            <a:off x="5901911" y="1688500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3" type="subTitle"/>
          </p:nvPr>
        </p:nvSpPr>
        <p:spPr>
          <a:xfrm>
            <a:off x="713225" y="3325997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4" type="subTitle"/>
          </p:nvPr>
        </p:nvSpPr>
        <p:spPr>
          <a:xfrm>
            <a:off x="3307570" y="3325997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5" type="subTitle"/>
          </p:nvPr>
        </p:nvSpPr>
        <p:spPr>
          <a:xfrm>
            <a:off x="5901911" y="3325997"/>
            <a:ext cx="2595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2" name="Google Shape;242;p2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>
            <p:ph hasCustomPrompt="1" type="title"/>
          </p:nvPr>
        </p:nvSpPr>
        <p:spPr>
          <a:xfrm>
            <a:off x="2223600" y="65912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23"/>
          <p:cNvSpPr txBox="1"/>
          <p:nvPr>
            <p:ph idx="1" type="subTitle"/>
          </p:nvPr>
        </p:nvSpPr>
        <p:spPr>
          <a:xfrm>
            <a:off x="2223600" y="1264727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1" name="Google Shape;251;p23"/>
          <p:cNvSpPr txBox="1"/>
          <p:nvPr>
            <p:ph hasCustomPrompt="1" idx="2" type="title"/>
          </p:nvPr>
        </p:nvSpPr>
        <p:spPr>
          <a:xfrm>
            <a:off x="2223600" y="1943211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3"/>
          <p:cNvSpPr txBox="1"/>
          <p:nvPr>
            <p:ph idx="3" type="subTitle"/>
          </p:nvPr>
        </p:nvSpPr>
        <p:spPr>
          <a:xfrm>
            <a:off x="2223600" y="2565746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hasCustomPrompt="1" idx="4" type="title"/>
          </p:nvPr>
        </p:nvSpPr>
        <p:spPr>
          <a:xfrm>
            <a:off x="2223600" y="325453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3"/>
          <p:cNvSpPr txBox="1"/>
          <p:nvPr>
            <p:ph idx="5" type="subTitle"/>
          </p:nvPr>
        </p:nvSpPr>
        <p:spPr>
          <a:xfrm>
            <a:off x="2223600" y="3885565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5" name="Google Shape;255;p2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57" name="Google Shape;257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9" name="Google Shape;259;p23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60" name="Google Shape;260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2" name="Google Shape;262;p23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263" name="Google Shape;263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5" name="Google Shape;265;p23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266" name="Google Shape;266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>
            <p:ph hasCustomPrompt="1" type="title"/>
          </p:nvPr>
        </p:nvSpPr>
        <p:spPr>
          <a:xfrm>
            <a:off x="1474975" y="2618680"/>
            <a:ext cx="1100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24"/>
          <p:cNvSpPr txBox="1"/>
          <p:nvPr>
            <p:ph idx="1" type="subTitle"/>
          </p:nvPr>
        </p:nvSpPr>
        <p:spPr>
          <a:xfrm>
            <a:off x="9385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2" name="Google Shape;272;p24"/>
          <p:cNvSpPr txBox="1"/>
          <p:nvPr>
            <p:ph idx="2" type="subTitle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hasCustomPrompt="1" idx="3" type="title"/>
          </p:nvPr>
        </p:nvSpPr>
        <p:spPr>
          <a:xfrm>
            <a:off x="3873100" y="261868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4"/>
          <p:cNvSpPr txBox="1"/>
          <p:nvPr>
            <p:ph idx="4" type="subTitle"/>
          </p:nvPr>
        </p:nvSpPr>
        <p:spPr>
          <a:xfrm>
            <a:off x="34854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5" type="subTitle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hasCustomPrompt="1" idx="6" type="title"/>
          </p:nvPr>
        </p:nvSpPr>
        <p:spPr>
          <a:xfrm>
            <a:off x="6417675" y="261868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Urbanist"/>
              <a:buNone/>
              <a:defRPr sz="60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24"/>
          <p:cNvSpPr txBox="1"/>
          <p:nvPr>
            <p:ph idx="7" type="subTitle"/>
          </p:nvPr>
        </p:nvSpPr>
        <p:spPr>
          <a:xfrm>
            <a:off x="60323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Urbanist"/>
              <a:buNone/>
              <a:defRPr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8" type="subTitle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9" name="Google Shape;279;p24"/>
          <p:cNvSpPr txBox="1"/>
          <p:nvPr>
            <p:ph idx="9" type="title"/>
          </p:nvPr>
        </p:nvSpPr>
        <p:spPr>
          <a:xfrm>
            <a:off x="720000" y="45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0" name="Google Shape;280;p2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4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82" name="Google Shape;282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4" name="Google Shape;284;p24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85" name="Google Shape;285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7" name="Google Shape;287;p24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288" name="Google Shape;288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0" name="Google Shape;290;p24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291" name="Google Shape;291;p2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"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5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9" name="Google Shape;299;p25"/>
          <p:cNvSpPr txBox="1"/>
          <p:nvPr>
            <p:ph type="title"/>
          </p:nvPr>
        </p:nvSpPr>
        <p:spPr>
          <a:xfrm>
            <a:off x="2947200" y="1702525"/>
            <a:ext cx="51858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0" name="Google Shape;300;p25"/>
          <p:cNvSpPr txBox="1"/>
          <p:nvPr>
            <p:ph hasCustomPrompt="1" idx="2" type="title"/>
          </p:nvPr>
        </p:nvSpPr>
        <p:spPr>
          <a:xfrm>
            <a:off x="788775" y="2185050"/>
            <a:ext cx="1832400" cy="77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25"/>
          <p:cNvSpPr txBox="1"/>
          <p:nvPr>
            <p:ph idx="1" type="subTitle"/>
          </p:nvPr>
        </p:nvSpPr>
        <p:spPr>
          <a:xfrm>
            <a:off x="2947200" y="2681625"/>
            <a:ext cx="5185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 txBox="1"/>
          <p:nvPr>
            <p:ph type="title"/>
          </p:nvPr>
        </p:nvSpPr>
        <p:spPr>
          <a:xfrm>
            <a:off x="713225" y="67095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6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1" type="subTitle"/>
          </p:nvPr>
        </p:nvSpPr>
        <p:spPr>
          <a:xfrm>
            <a:off x="713225" y="17296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7" name="Google Shape;307;p26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308" name="Google Shape;308;p2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2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0" name="Google Shape;310;p26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311" name="Google Shape;311;p2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3" name="Google Shape;313;p26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14" name="Google Shape;314;p2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6" name="Google Shape;316;p26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17" name="Google Shape;317;p2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9" name="Google Shape;319;p26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CREDITS: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This presentation template was created by </a:t>
            </a:r>
            <a:r>
              <a:rPr b="1" lang="en" sz="1100">
                <a:solidFill>
                  <a:schemeClr val="accent6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includes icons by </a:t>
            </a:r>
            <a:r>
              <a:rPr b="1" lang="en" sz="1100">
                <a:solidFill>
                  <a:schemeClr val="accent6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and infographics &amp; images by </a:t>
            </a:r>
            <a:r>
              <a:rPr b="1" lang="en" sz="1100">
                <a:solidFill>
                  <a:schemeClr val="accent6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28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331" name="Google Shape;331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3" name="Google Shape;333;p28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334" name="Google Shape;334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6" name="Google Shape;336;p28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37" name="Google Shape;337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9" name="Google Shape;339;p28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40" name="Google Shape;340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139546"/>
            <a:ext cx="7704000" cy="3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" name="Google Shape;39;p4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40" name="Google Shape;40;p4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2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3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52" name="Google Shape;52;p5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5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type="title"/>
          </p:nvPr>
        </p:nvSpPr>
        <p:spPr>
          <a:xfrm>
            <a:off x="938250" y="448249"/>
            <a:ext cx="72675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Kaisei HarunoUmi"/>
              <a:buNone/>
              <a:defRPr sz="3400"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  <p:grpSp>
        <p:nvGrpSpPr>
          <p:cNvPr id="58" name="Google Shape;58;p6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59" name="Google Shape;59;p6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6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" name="Google Shape;61;p6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type="title"/>
          </p:nvPr>
        </p:nvSpPr>
        <p:spPr>
          <a:xfrm>
            <a:off x="667625" y="804825"/>
            <a:ext cx="42948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 Medium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" type="subTitle"/>
          </p:nvPr>
        </p:nvSpPr>
        <p:spPr>
          <a:xfrm>
            <a:off x="667625" y="179037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" name="Google Shape;68;p7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71" name="Google Shape;71;p7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1998150" y="1307100"/>
            <a:ext cx="5147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Kaisei HarunoUmi"/>
              <a:buNone/>
              <a:defRPr sz="6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81" name="Google Shape;81;p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2396700" y="1400500"/>
            <a:ext cx="4350600" cy="14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Kaisei HarunoUmi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9"/>
          <p:cNvSpPr txBox="1"/>
          <p:nvPr>
            <p:ph idx="1" type="subTitle"/>
          </p:nvPr>
        </p:nvSpPr>
        <p:spPr>
          <a:xfrm>
            <a:off x="2396700" y="2815100"/>
            <a:ext cx="43506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8" name="Google Shape;88;p9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89" name="Google Shape;89;p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1" name="Google Shape;91;p9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/>
          <p:nvPr>
            <p:ph idx="2" type="pic"/>
          </p:nvPr>
        </p:nvSpPr>
        <p:spPr>
          <a:xfrm>
            <a:off x="0" y="-2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0"/>
          <p:cNvSpPr txBox="1"/>
          <p:nvPr>
            <p:ph type="title"/>
          </p:nvPr>
        </p:nvSpPr>
        <p:spPr>
          <a:xfrm>
            <a:off x="660525" y="3920525"/>
            <a:ext cx="7823100" cy="53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Kaisei HarunoUmi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Font typeface="Kaisei HarunoUmi"/>
              <a:buNone/>
              <a:defRPr sz="2900"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lbert Sans SemiBold"/>
              <a:buNone/>
              <a:defRPr sz="33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delster1/bugSmasher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lask.palletsprojects.com/en/2.3.x/quickstart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ctrTitle"/>
          </p:nvPr>
        </p:nvSpPr>
        <p:spPr>
          <a:xfrm>
            <a:off x="1045350" y="769200"/>
            <a:ext cx="7264800" cy="19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Workshop:</a:t>
            </a:r>
            <a:br>
              <a:rPr lang="en"/>
            </a:br>
            <a:r>
              <a:rPr lang="en"/>
              <a:t>Web Apps w/ Flask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29"/>
          <p:cNvSpPr txBox="1"/>
          <p:nvPr>
            <p:ph idx="1" type="subTitle"/>
          </p:nvPr>
        </p:nvSpPr>
        <p:spPr>
          <a:xfrm>
            <a:off x="1045350" y="3481650"/>
            <a:ext cx="17325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Hacknight #2!</a:t>
            </a:r>
            <a:endParaRPr/>
          </a:p>
        </p:txBody>
      </p:sp>
      <p:cxnSp>
        <p:nvCxnSpPr>
          <p:cNvPr id="348" name="Google Shape;348;p29"/>
          <p:cNvCxnSpPr/>
          <p:nvPr/>
        </p:nvCxnSpPr>
        <p:spPr>
          <a:xfrm>
            <a:off x="1139700" y="3366575"/>
            <a:ext cx="522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Templates and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8"/>
          <p:cNvSpPr txBox="1"/>
          <p:nvPr>
            <p:ph idx="1" type="subTitle"/>
          </p:nvPr>
        </p:nvSpPr>
        <p:spPr>
          <a:xfrm>
            <a:off x="744382" y="1454325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Templates allow for integration of Python data into HTML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Uses the Jinja2 template engine! </a:t>
            </a:r>
            <a:endParaRPr/>
          </a:p>
        </p:txBody>
      </p:sp>
      <p:pic>
        <p:nvPicPr>
          <p:cNvPr id="419" name="Google Shape;4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625" y="3370800"/>
            <a:ext cx="65627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Python into Templates</a:t>
            </a:r>
            <a:endParaRPr/>
          </a:p>
        </p:txBody>
      </p:sp>
      <p:sp>
        <p:nvSpPr>
          <p:cNvPr id="425" name="Google Shape;425;p39"/>
          <p:cNvSpPr txBox="1"/>
          <p:nvPr>
            <p:ph idx="1" type="subTitle"/>
          </p:nvPr>
        </p:nvSpPr>
        <p:spPr>
          <a:xfrm>
            <a:off x="750632" y="1410000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can also add python into your HTML files using {{}} and {%%}</a:t>
            </a:r>
            <a:endParaRPr sz="2400"/>
          </a:p>
        </p:txBody>
      </p:sp>
      <p:pic>
        <p:nvPicPr>
          <p:cNvPr id="426" name="Google Shape;4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086" y="2633025"/>
            <a:ext cx="4901825" cy="19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Routing/Subdirectories</a:t>
            </a:r>
            <a:endParaRPr/>
          </a:p>
        </p:txBody>
      </p:sp>
      <p:sp>
        <p:nvSpPr>
          <p:cNvPr id="432" name="Google Shape;432;p40"/>
          <p:cNvSpPr txBox="1"/>
          <p:nvPr>
            <p:ph idx="1" type="subTitle"/>
          </p:nvPr>
        </p:nvSpPr>
        <p:spPr>
          <a:xfrm>
            <a:off x="713232" y="1454325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</a:t>
            </a:r>
            <a:r>
              <a:rPr lang="en" sz="2400"/>
              <a:t>ubdirectories with Flask work by changing the route function’s parameter.</a:t>
            </a:r>
            <a:endParaRPr sz="2400"/>
          </a:p>
        </p:txBody>
      </p:sp>
      <p:pic>
        <p:nvPicPr>
          <p:cNvPr id="433" name="Google Shape;4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100" y="2581713"/>
            <a:ext cx="37338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U</a:t>
            </a:r>
            <a:r>
              <a:rPr lang="en"/>
              <a:t>s</a:t>
            </a:r>
            <a:r>
              <a:rPr lang="en"/>
              <a:t>!</a:t>
            </a:r>
            <a:endParaRPr/>
          </a:p>
        </p:txBody>
      </p:sp>
      <p:sp>
        <p:nvSpPr>
          <p:cNvPr id="439" name="Google Shape;439;p41"/>
          <p:cNvSpPr txBox="1"/>
          <p:nvPr>
            <p:ph idx="1" type="subTitle"/>
          </p:nvPr>
        </p:nvSpPr>
        <p:spPr>
          <a:xfrm>
            <a:off x="713232" y="1699150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set up a basic web app!</a:t>
            </a:r>
            <a:br>
              <a:rPr lang="en" sz="2400"/>
            </a:b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us out!!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hlinkClick r:id="rId3"/>
              </a:rPr>
              <a:t>https://github.com/delster1/bugSmashers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45" name="Google Shape;445;p42"/>
          <p:cNvSpPr txBox="1"/>
          <p:nvPr/>
        </p:nvSpPr>
        <p:spPr>
          <a:xfrm>
            <a:off x="1893750" y="3882625"/>
            <a:ext cx="5356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BDEE1"/>
                </a:solidFill>
                <a:latin typeface="Urbanist"/>
                <a:ea typeface="Urbanist"/>
                <a:cs typeface="Urbanist"/>
                <a:sym typeface="Urbanist"/>
              </a:rPr>
              <a:t>Flask Quickstart</a:t>
            </a:r>
            <a:br>
              <a:rPr lang="en" sz="1800">
                <a:solidFill>
                  <a:srgbClr val="DBDEE1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en" sz="1800" u="sng">
                <a:solidFill>
                  <a:schemeClr val="hlink"/>
                </a:solidFill>
                <a:latin typeface="Urbanist"/>
                <a:ea typeface="Urbanist"/>
                <a:cs typeface="Urbanist"/>
                <a:sym typeface="Urbanist"/>
                <a:hlinkClick r:id="rId3"/>
              </a:rPr>
              <a:t>https://flask.palletsprojects.com/en/2.3.x/quickstart/</a:t>
            </a:r>
            <a:r>
              <a:rPr lang="en" sz="1800">
                <a:solidFill>
                  <a:srgbClr val="DBDEE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sz="1800">
              <a:solidFill>
                <a:srgbClr val="DBDE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46" name="Google Shape;4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500" y="1170125"/>
            <a:ext cx="2560099" cy="25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Intro to Hack Nights</a:t>
            </a:r>
            <a:endParaRPr/>
          </a:p>
        </p:txBody>
      </p:sp>
      <p:sp>
        <p:nvSpPr>
          <p:cNvPr id="354" name="Google Shape;354;p30"/>
          <p:cNvSpPr txBox="1"/>
          <p:nvPr>
            <p:ph idx="2" type="subTitle"/>
          </p:nvPr>
        </p:nvSpPr>
        <p:spPr>
          <a:xfrm>
            <a:off x="865000" y="1897925"/>
            <a:ext cx="7615200" cy="21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KU Blockchain &amp; ACM Programming Club are joining forces this semester!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This week’s Hack Night is hosted by ACM Programming Club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Hack Nights are for </a:t>
            </a:r>
            <a:r>
              <a:rPr b="1" lang="en" sz="1700"/>
              <a:t>learning</a:t>
            </a:r>
            <a:r>
              <a:rPr lang="en" sz="1700"/>
              <a:t> and </a:t>
            </a:r>
            <a:r>
              <a:rPr b="1" lang="en" sz="1700"/>
              <a:t>collaboration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These events will be </a:t>
            </a:r>
            <a:r>
              <a:rPr b="1" lang="en" sz="1700"/>
              <a:t>every Thursday</a:t>
            </a:r>
            <a:r>
              <a:rPr lang="en" sz="1700"/>
              <a:t> &amp; we will host alternating weeks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Pizza next week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Open to everyone, so bring your </a:t>
            </a:r>
            <a:r>
              <a:rPr lang="en" sz="1700"/>
              <a:t>friends</a:t>
            </a:r>
            <a:r>
              <a:rPr lang="en" sz="1700"/>
              <a:t>!</a:t>
            </a:r>
            <a:endParaRPr sz="1700"/>
          </a:p>
        </p:txBody>
      </p:sp>
      <p:sp>
        <p:nvSpPr>
          <p:cNvPr id="355" name="Google Shape;355;p30"/>
          <p:cNvSpPr txBox="1"/>
          <p:nvPr>
            <p:ph idx="4" type="subTitle"/>
          </p:nvPr>
        </p:nvSpPr>
        <p:spPr>
          <a:xfrm>
            <a:off x="2039650" y="1017725"/>
            <a:ext cx="4918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 Programming Club </a:t>
            </a:r>
            <a:r>
              <a:rPr lang="en">
                <a:solidFill>
                  <a:srgbClr val="CFE2F3"/>
                </a:solidFill>
              </a:rPr>
              <a:t>x</a:t>
            </a:r>
            <a:r>
              <a:rPr lang="en"/>
              <a:t> KUBI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1"/>
          <p:cNvSpPr txBox="1"/>
          <p:nvPr>
            <p:ph idx="1" type="body"/>
          </p:nvPr>
        </p:nvSpPr>
        <p:spPr>
          <a:xfrm>
            <a:off x="720000" y="1139548"/>
            <a:ext cx="77040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800"/>
              <a:t>Student-led club </a:t>
            </a:r>
            <a:r>
              <a:rPr b="1" lang="en" sz="1800"/>
              <a:t>with the directive of education and collaboration in the field of computer science</a:t>
            </a:r>
            <a:endParaRPr b="1"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Meetings</a:t>
            </a:r>
            <a:r>
              <a:rPr lang="en" sz="1800"/>
              <a:t> - </a:t>
            </a:r>
            <a:r>
              <a:rPr b="1" lang="en" sz="1800">
                <a:solidFill>
                  <a:schemeClr val="accent1"/>
                </a:solidFill>
              </a:rPr>
              <a:t>Wednesdays</a:t>
            </a:r>
            <a:r>
              <a:rPr lang="en" sz="1800"/>
              <a:t>@</a:t>
            </a:r>
            <a:r>
              <a:rPr b="1" lang="en" sz="1800">
                <a:solidFill>
                  <a:schemeClr val="accent1"/>
                </a:solidFill>
              </a:rPr>
              <a:t>6PM</a:t>
            </a:r>
            <a:r>
              <a:rPr lang="en" sz="1800"/>
              <a:t> in </a:t>
            </a:r>
            <a:r>
              <a:rPr b="1" lang="en" sz="1800">
                <a:solidFill>
                  <a:schemeClr val="accent1"/>
                </a:solidFill>
              </a:rPr>
              <a:t>LEEP2 G415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Scan </a:t>
            </a:r>
            <a:r>
              <a:rPr b="1" lang="en" sz="1700"/>
              <a:t>here</a:t>
            </a:r>
            <a:r>
              <a:rPr lang="en" sz="1700"/>
              <a:t> to join our Discord!</a:t>
            </a:r>
            <a:endParaRPr sz="1700"/>
          </a:p>
        </p:txBody>
      </p:sp>
      <p:cxnSp>
        <p:nvCxnSpPr>
          <p:cNvPr id="362" name="Google Shape;362;p31"/>
          <p:cNvCxnSpPr/>
          <p:nvPr/>
        </p:nvCxnSpPr>
        <p:spPr>
          <a:xfrm>
            <a:off x="1541849" y="3330888"/>
            <a:ext cx="5373000" cy="491400"/>
          </a:xfrm>
          <a:prstGeom prst="bentConnector3">
            <a:avLst>
              <a:gd fmla="val -4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3" name="Google Shape;3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850" y="3185475"/>
            <a:ext cx="1334150" cy="133412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 Blockchain Institute </a:t>
            </a:r>
            <a:r>
              <a:rPr lang="en">
                <a:solidFill>
                  <a:srgbClr val="CCCCCC"/>
                </a:solidFill>
              </a:rPr>
              <a:t>(KUBI)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2"/>
          <p:cNvSpPr txBox="1"/>
          <p:nvPr>
            <p:ph idx="1" type="body"/>
          </p:nvPr>
        </p:nvSpPr>
        <p:spPr>
          <a:xfrm>
            <a:off x="720000" y="1139546"/>
            <a:ext cx="7704000" cy="3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Student-led research initiative promoting education, research, &amp; development with blockchain technology</a:t>
            </a:r>
            <a:endParaRPr b="1" sz="17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Primary meetings - </a:t>
            </a:r>
            <a:r>
              <a:rPr b="1" lang="en" sz="1700">
                <a:solidFill>
                  <a:schemeClr val="accent1"/>
                </a:solidFill>
              </a:rPr>
              <a:t>Tuesdays</a:t>
            </a:r>
            <a:r>
              <a:rPr lang="en" sz="1700"/>
              <a:t> @</a:t>
            </a:r>
            <a:r>
              <a:rPr b="1" lang="en" sz="1700">
                <a:solidFill>
                  <a:schemeClr val="accent1"/>
                </a:solidFill>
              </a:rPr>
              <a:t>6PM</a:t>
            </a:r>
            <a:r>
              <a:rPr lang="en" sz="1700"/>
              <a:t> in </a:t>
            </a:r>
            <a:r>
              <a:rPr b="1" lang="en" sz="1700">
                <a:solidFill>
                  <a:schemeClr val="accent1"/>
                </a:solidFill>
              </a:rPr>
              <a:t>Learned 3152</a:t>
            </a:r>
            <a:endParaRPr b="1"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Scan </a:t>
            </a:r>
            <a:r>
              <a:rPr b="1" lang="en" sz="1700"/>
              <a:t>here</a:t>
            </a:r>
            <a:r>
              <a:rPr lang="en" sz="1700"/>
              <a:t> or come back next week to learn more!</a:t>
            </a:r>
            <a:endParaRPr sz="1700"/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474" y="2977825"/>
            <a:ext cx="1594827" cy="1594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32"/>
          <p:cNvCxnSpPr>
            <a:endCxn id="370" idx="1"/>
          </p:cNvCxnSpPr>
          <p:nvPr/>
        </p:nvCxnSpPr>
        <p:spPr>
          <a:xfrm>
            <a:off x="1565474" y="3283838"/>
            <a:ext cx="5373000" cy="491400"/>
          </a:xfrm>
          <a:prstGeom prst="bentConnector3">
            <a:avLst>
              <a:gd fmla="val -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</a:t>
            </a:r>
            <a:endParaRPr/>
          </a:p>
        </p:txBody>
      </p:sp>
      <p:sp>
        <p:nvSpPr>
          <p:cNvPr id="377" name="Google Shape;377;p33"/>
          <p:cNvSpPr txBox="1"/>
          <p:nvPr>
            <p:ph idx="3" type="title"/>
          </p:nvPr>
        </p:nvSpPr>
        <p:spPr>
          <a:xfrm>
            <a:off x="720002" y="1274425"/>
            <a:ext cx="844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8" name="Google Shape;378;p33"/>
          <p:cNvSpPr txBox="1"/>
          <p:nvPr>
            <p:ph idx="5" type="title"/>
          </p:nvPr>
        </p:nvSpPr>
        <p:spPr>
          <a:xfrm>
            <a:off x="720002" y="2915614"/>
            <a:ext cx="844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9" name="Google Shape;379;p33"/>
          <p:cNvSpPr txBox="1"/>
          <p:nvPr>
            <p:ph idx="7" type="title"/>
          </p:nvPr>
        </p:nvSpPr>
        <p:spPr>
          <a:xfrm>
            <a:off x="3698053" y="1274425"/>
            <a:ext cx="844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0" name="Google Shape;380;p33"/>
          <p:cNvSpPr txBox="1"/>
          <p:nvPr>
            <p:ph idx="8" type="title"/>
          </p:nvPr>
        </p:nvSpPr>
        <p:spPr>
          <a:xfrm>
            <a:off x="3698053" y="2915614"/>
            <a:ext cx="844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1" name="Google Shape;381;p33"/>
          <p:cNvSpPr txBox="1"/>
          <p:nvPr>
            <p:ph idx="9" type="subTitle"/>
          </p:nvPr>
        </p:nvSpPr>
        <p:spPr>
          <a:xfrm>
            <a:off x="720000" y="1742877"/>
            <a:ext cx="2649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Flask</a:t>
            </a:r>
            <a:r>
              <a:rPr lang="en"/>
              <a:t>?</a:t>
            </a:r>
            <a:endParaRPr/>
          </a:p>
        </p:txBody>
      </p:sp>
      <p:sp>
        <p:nvSpPr>
          <p:cNvPr id="382" name="Google Shape;382;p33"/>
          <p:cNvSpPr txBox="1"/>
          <p:nvPr>
            <p:ph idx="14" type="subTitle"/>
          </p:nvPr>
        </p:nvSpPr>
        <p:spPr>
          <a:xfrm>
            <a:off x="3585450" y="1769419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Flask?</a:t>
            </a:r>
            <a:endParaRPr/>
          </a:p>
        </p:txBody>
      </p:sp>
      <p:sp>
        <p:nvSpPr>
          <p:cNvPr id="383" name="Google Shape;383;p33"/>
          <p:cNvSpPr txBox="1"/>
          <p:nvPr>
            <p:ph idx="13" type="subTitle"/>
          </p:nvPr>
        </p:nvSpPr>
        <p:spPr>
          <a:xfrm>
            <a:off x="657175" y="3727349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- Getting Started</a:t>
            </a:r>
            <a:endParaRPr/>
          </a:p>
        </p:txBody>
      </p:sp>
      <p:sp>
        <p:nvSpPr>
          <p:cNvPr id="384" name="Google Shape;384;p33"/>
          <p:cNvSpPr txBox="1"/>
          <p:nvPr>
            <p:ph idx="15" type="subTitle"/>
          </p:nvPr>
        </p:nvSpPr>
        <p:spPr>
          <a:xfrm>
            <a:off x="3698050" y="3409124"/>
            <a:ext cx="2649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Flask</a:t>
            </a:r>
            <a:endParaRPr/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215" y="2121563"/>
            <a:ext cx="3660861" cy="143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Flask?</a:t>
            </a:r>
            <a:endParaRPr/>
          </a:p>
        </p:txBody>
      </p:sp>
      <p:sp>
        <p:nvSpPr>
          <p:cNvPr id="391" name="Google Shape;391;p34"/>
          <p:cNvSpPr txBox="1"/>
          <p:nvPr>
            <p:ph idx="1" type="subTitle"/>
          </p:nvPr>
        </p:nvSpPr>
        <p:spPr>
          <a:xfrm>
            <a:off x="713224" y="1454325"/>
            <a:ext cx="68793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Flask is a python module and Web Application Framework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Flask lets you develop web </a:t>
            </a:r>
            <a:br>
              <a:rPr lang="en" sz="2400"/>
            </a:br>
            <a:r>
              <a:rPr lang="en" sz="2400"/>
              <a:t>applications easily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Built in python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Easy-to-extend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92" name="Google Shape;3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215" y="2121563"/>
            <a:ext cx="3660861" cy="143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/>
          <p:nvPr>
            <p:ph type="title"/>
          </p:nvPr>
        </p:nvSpPr>
        <p:spPr>
          <a:xfrm>
            <a:off x="667625" y="804825"/>
            <a:ext cx="72507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Flask?</a:t>
            </a:r>
            <a:endParaRPr/>
          </a:p>
        </p:txBody>
      </p:sp>
      <p:sp>
        <p:nvSpPr>
          <p:cNvPr id="398" name="Google Shape;398;p35"/>
          <p:cNvSpPr txBox="1"/>
          <p:nvPr>
            <p:ph idx="4294967295" type="subTitle"/>
          </p:nvPr>
        </p:nvSpPr>
        <p:spPr>
          <a:xfrm>
            <a:off x="598025" y="15983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</a:t>
            </a:r>
            <a:r>
              <a:rPr lang="en" sz="2400"/>
              <a:t>lask is simple to install and use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It’s written in Python!!!!!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It is literally that easy ----&gt;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Easily extendable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Connect Python to HTML files!</a:t>
            </a:r>
            <a:endParaRPr sz="2400"/>
          </a:p>
        </p:txBody>
      </p:sp>
      <p:pic>
        <p:nvPicPr>
          <p:cNvPr id="399" name="Google Shape;3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725" y="1299324"/>
            <a:ext cx="3563475" cy="27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405" name="Google Shape;405;p36"/>
          <p:cNvSpPr txBox="1"/>
          <p:nvPr>
            <p:ph idx="1" type="subTitle"/>
          </p:nvPr>
        </p:nvSpPr>
        <p:spPr>
          <a:xfrm>
            <a:off x="744182" y="1454325"/>
            <a:ext cx="6202800" cy="2323500"/>
          </a:xfrm>
          <a:prstGeom prst="rect">
            <a:avLst/>
          </a:prstGeom>
        </p:spPr>
        <p:txBody>
          <a:bodyPr anchorCtr="0" anchor="t" bIns="91425" lIns="91425" spcFirstLastPara="1" rIns="114300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`pip install flask`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create a file: `flaskApp.py`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add this code ----&gt;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‘python flaskApp.py’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you’re done!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06" name="Google Shape;4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725" y="1299324"/>
            <a:ext cx="3563475" cy="27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type="title"/>
          </p:nvPr>
        </p:nvSpPr>
        <p:spPr>
          <a:xfrm>
            <a:off x="713225" y="742125"/>
            <a:ext cx="62028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Flask</a:t>
            </a:r>
            <a:endParaRPr/>
          </a:p>
        </p:txBody>
      </p:sp>
      <p:sp>
        <p:nvSpPr>
          <p:cNvPr id="412" name="Google Shape;412;p37"/>
          <p:cNvSpPr txBox="1"/>
          <p:nvPr>
            <p:ph idx="1" type="subTitle"/>
          </p:nvPr>
        </p:nvSpPr>
        <p:spPr>
          <a:xfrm>
            <a:off x="713224" y="1699150"/>
            <a:ext cx="72246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Using HTML Templates and CSS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Integrating Python code and variables in HTML Templates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Handling routing and subdirectories EX: (google.com/images)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hysics for Middle School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99EEFF"/>
      </a:accent1>
      <a:accent2>
        <a:srgbClr val="01010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